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6" r:id="rId8"/>
    <p:sldId id="265" r:id="rId9"/>
    <p:sldId id="264" r:id="rId10"/>
    <p:sldId id="268" r:id="rId11"/>
    <p:sldId id="269" r:id="rId12"/>
    <p:sldId id="270" r:id="rId13"/>
    <p:sldId id="257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58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73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1883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4150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54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4849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684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618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77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824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292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990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42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B4524-4AA3-48FA-A252-C3A5B71C7C0A}" type="datetimeFigureOut">
              <a:rPr lang="fr-FR" smtClean="0"/>
              <a:t>15/08/2021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BBDA0-1CD6-457A-B9E7-B6F1B9AFF8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52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4"/>
          <p:cNvSpPr/>
          <p:nvPr/>
        </p:nvSpPr>
        <p:spPr>
          <a:xfrm>
            <a:off x="611560" y="1151931"/>
            <a:ext cx="7918450" cy="2880319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PRODUIT SCALAIRE</a:t>
            </a:r>
            <a:br>
              <a:rPr lang="fr-FR" sz="66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Série 2</a:t>
            </a:r>
            <a:endParaRPr lang="fr-FR" sz="6000" dirty="0">
              <a:solidFill>
                <a:srgbClr val="FF0000"/>
              </a:solidFill>
            </a:endParaRPr>
          </a:p>
        </p:txBody>
      </p:sp>
      <p:sp>
        <p:nvSpPr>
          <p:cNvPr id="6" name="Sous-titre 2"/>
          <p:cNvSpPr>
            <a:spLocks noGrp="1"/>
          </p:cNvSpPr>
          <p:nvPr>
            <p:ph type="subTitle" idx="1"/>
          </p:nvPr>
        </p:nvSpPr>
        <p:spPr>
          <a:xfrm>
            <a:off x="0" y="4412704"/>
            <a:ext cx="9144000" cy="1752600"/>
          </a:xfrm>
        </p:spPr>
        <p:txBody>
          <a:bodyPr/>
          <a:lstStyle/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Activités mentales et automatismes en classe de première 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IREM de Clermont-Ferrand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5547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2400" dirty="0"/>
              </a:p>
              <a:p>
                <a:pPr marL="0" indent="0" algn="ctr">
                  <a:buNone/>
                </a:pPr>
                <a:r>
                  <a:rPr lang="fr-FR" sz="4800" dirty="0"/>
                  <a:t>Une équation de la droite </a:t>
                </a:r>
                <a:r>
                  <a:rPr lang="fr-FR" sz="48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</a:t>
                </a: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passant par le point A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</a:rPr>
                          <m:t>1;1</m:t>
                        </m:r>
                      </m:e>
                    </m:d>
                    <m:r>
                      <a:rPr lang="fr-FR" sz="48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800" dirty="0"/>
                  <a:t>et</a:t>
                </a:r>
              </a:p>
              <a:p>
                <a:pPr marL="0" indent="0" algn="ctr">
                  <a:buNone/>
                </a:pPr>
                <a:r>
                  <a:rPr lang="fr-FR" sz="4800" dirty="0"/>
                  <a:t>de vecteur normal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</a:rPr>
                          <m:t>−3 ;2</m:t>
                        </m:r>
                      </m:e>
                    </m:d>
                  </m:oMath>
                </a14:m>
                <a:r>
                  <a:rPr lang="fr-FR" sz="4800" b="0" dirty="0">
                    <a:latin typeface="Cambria Math"/>
                  </a:rPr>
                  <a:t> est</a:t>
                </a:r>
              </a:p>
              <a:p>
                <a:pPr marL="0" indent="0" algn="ctr">
                  <a:buNone/>
                </a:pPr>
                <a:r>
                  <a:rPr lang="fr-FR" sz="4800" b="0" dirty="0"/>
                  <a:t>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−3</m:t>
                    </m:r>
                    <m:r>
                      <a:rPr lang="fr-FR" sz="4800" b="0" i="1" smtClean="0">
                        <a:latin typeface="Cambria Math"/>
                      </a:rPr>
                      <m:t>𝑥</m:t>
                    </m:r>
                    <m:r>
                      <a:rPr lang="fr-FR" sz="4800" b="0" i="1" smtClean="0">
                        <a:latin typeface="Cambria Math"/>
                      </a:rPr>
                      <m:t>+2</m:t>
                    </m:r>
                    <m:r>
                      <a:rPr lang="fr-FR" sz="4800" b="0" i="1" smtClean="0">
                        <a:latin typeface="Cambria Math"/>
                      </a:rPr>
                      <m:t>𝑦</m:t>
                    </m:r>
                    <m:r>
                      <a:rPr lang="fr-FR" sz="4800" b="0" i="1" smtClean="0">
                        <a:latin typeface="Cambria Math"/>
                      </a:rPr>
                      <m:t>+1=0.</m:t>
                    </m:r>
                  </m:oMath>
                </a14:m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8552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200" dirty="0"/>
              </a:p>
              <a:p>
                <a:pPr marL="0" indent="0" algn="ctr">
                  <a:buNone/>
                </a:pPr>
                <a:r>
                  <a:rPr lang="fr-FR" sz="4800" dirty="0"/>
                  <a:t>Les points </a:t>
                </a: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</a:t>
                </a:r>
                <a:r>
                  <a:rPr lang="fr-FR" sz="4800" dirty="0">
                    <a:latin typeface="Cambria" panose="02040503050406030204" pitchFamily="18" charset="0"/>
                    <a:ea typeface="Cambria Math" panose="02040503050406030204" pitchFamily="18" charset="0"/>
                  </a:rPr>
                  <a:t>,</a:t>
                </a: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B et C </a:t>
                </a:r>
                <a:r>
                  <a:rPr lang="fr-FR" sz="4800" dirty="0"/>
                  <a:t>sont tels que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b="0" i="0" smtClean="0">
                        <a:latin typeface="Cambria Math"/>
                      </a:rPr>
                      <m:t>AB</m:t>
                    </m:r>
                    <m:r>
                      <a:rPr lang="fr-FR" sz="4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8</m:t>
                    </m:r>
                  </m:oMath>
                </a14:m>
                <a:r>
                  <a:rPr lang="fr-FR" sz="4800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800" b="0" i="0" smtClean="0">
                        <a:latin typeface="Cambria Math"/>
                      </a:rPr>
                      <m:t>AC</m:t>
                    </m:r>
                    <m:r>
                      <a:rPr lang="fr-FR" sz="4800" b="0" i="0" smtClean="0">
                        <a:latin typeface="Cambria Math"/>
                      </a:rPr>
                      <m:t>=</m:t>
                    </m:r>
                    <m:r>
                      <a:rPr lang="fr-FR" sz="4800" b="0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fr-FR" sz="4800" dirty="0"/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800">
                            <a:latin typeface="Cambria Math"/>
                          </a:rPr>
                          <m:t>AB</m:t>
                        </m:r>
                      </m:e>
                    </m:acc>
                    <m:r>
                      <a:rPr lang="fr-FR" sz="4800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800">
                            <a:latin typeface="Cambria Math"/>
                          </a:rPr>
                          <m:t>AC</m:t>
                        </m:r>
                      </m:e>
                    </m:acc>
                    <m:r>
                      <a:rPr lang="fr-FR" sz="4800" b="0" i="0" smtClean="0">
                        <a:latin typeface="Cambria Math"/>
                      </a:rPr>
                      <m:t>=−12</m:t>
                    </m:r>
                    <m:r>
                      <a:rPr lang="fr-FR" sz="48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fr-FR" sz="4800" b="0" dirty="0"/>
              </a:p>
              <a:p>
                <a:pPr marL="0" indent="0" algn="ctr">
                  <a:buNone/>
                </a:pPr>
                <a:r>
                  <a:rPr lang="fr-FR" sz="4800" dirty="0"/>
                  <a:t>Une mesure de l’angle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800" b="0" i="0" smtClean="0">
                            <a:latin typeface="Cambria Math"/>
                          </a:rPr>
                          <m:t>BAC</m:t>
                        </m:r>
                      </m:e>
                    </m:acc>
                  </m:oMath>
                </a14:m>
                <a:r>
                  <a:rPr lang="fr-FR" sz="4800" dirty="0"/>
                  <a:t> est : 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800" b="0" i="1" smtClean="0">
                              <a:latin typeface="Cambria Math"/>
                            </a:rPr>
                            <m:t>2</m:t>
                          </m:r>
                          <m:r>
                            <a:rPr lang="fr-FR" sz="48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48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1210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752600"/>
                <a:ext cx="9144000" cy="510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Il existe des vecteurs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fr-FR" sz="4800" dirty="0"/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tels que 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fr-FR" sz="4800" b="0" i="1" smtClean="0">
                        <a:latin typeface="Cambria Math"/>
                      </a:rPr>
                      <m:t>=7</m:t>
                    </m:r>
                  </m:oMath>
                </a14:m>
                <a:r>
                  <a:rPr lang="fr-FR" sz="4800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fr-FR" sz="4800" b="0" i="1" smtClean="0">
                        <a:latin typeface="Cambria Math"/>
                      </a:rPr>
                      <m:t>=3</m:t>
                    </m:r>
                  </m:oMath>
                </a14:m>
                <a:r>
                  <a:rPr lang="fr-FR" sz="4800" dirty="0"/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=30</m:t>
                    </m:r>
                  </m:oMath>
                </a14:m>
                <a:r>
                  <a:rPr lang="fr-FR" sz="4800" dirty="0"/>
                  <a:t>.</a:t>
                </a:r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  <a:p>
                <a:pPr marL="0" indent="0" algn="ctr"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52600"/>
                <a:ext cx="9144000" cy="51054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2218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 txBox="1">
            <a:spLocks/>
          </p:cNvSpPr>
          <p:nvPr/>
        </p:nvSpPr>
        <p:spPr>
          <a:xfrm>
            <a:off x="457200" y="2348880"/>
            <a:ext cx="8229600" cy="223224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sz="6000" b="1" cap="small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Correction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63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>
                  <a:solidFill>
                    <a:srgbClr val="FF0000"/>
                  </a:solidFill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/>
                  <a:t>Si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</a:rPr>
                          <m:t>−4 ;3</m:t>
                        </m:r>
                      </m:e>
                    </m:d>
                  </m:oMath>
                </a14:m>
                <a:r>
                  <a:rPr lang="fr-FR" sz="4800" dirty="0"/>
                  <a:t> alors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fr-FR" sz="4800" b="0" i="1" smtClean="0">
                        <a:latin typeface="Cambria Math"/>
                      </a:rPr>
                      <m:t>=7.</m:t>
                    </m:r>
                  </m:oMath>
                </a14:m>
                <a:endParaRPr lang="fr-FR" sz="4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2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4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4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fr-FR" sz="44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4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fr-FR" sz="4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fr-FR" sz="44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44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−4</m:t>
                                </m:r>
                              </m:e>
                            </m:d>
                          </m:e>
                          <m:sup>
                            <m:r>
                              <a:rPr lang="fr-FR" sz="4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fr-FR" sz="4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fr-FR" sz="4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r-FR" sz="4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fr-FR" sz="44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fr-FR" sz="44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fr-FR" sz="4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fr-FR" sz="4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25</m:t>
                        </m:r>
                      </m:e>
                    </m:rad>
                    <m:r>
                      <a:rPr lang="fr-FR" sz="44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r>
                      <a:rPr lang="fr-FR" sz="4400" b="1" i="1" smtClean="0">
                        <a:solidFill>
                          <a:srgbClr val="FF0000"/>
                        </a:solidFill>
                        <a:latin typeface="Cambria Math"/>
                      </a:rPr>
                      <m:t>𝟓</m:t>
                    </m:r>
                  </m:oMath>
                </a14:m>
                <a:r>
                  <a:rPr lang="fr-FR" sz="4400" dirty="0">
                    <a:solidFill>
                      <a:srgbClr val="FF0000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xplosion 2 9"/>
          <p:cNvSpPr/>
          <p:nvPr/>
        </p:nvSpPr>
        <p:spPr>
          <a:xfrm rot="1626041">
            <a:off x="5319634" y="331825"/>
            <a:ext cx="3697597" cy="2240260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 rot="1519946">
            <a:off x="6344667" y="1271080"/>
            <a:ext cx="222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</a:rPr>
              <a:t>FAUX</a:t>
            </a:r>
          </a:p>
        </p:txBody>
      </p:sp>
    </p:spTree>
    <p:extLst>
      <p:ext uri="{BB962C8B-B14F-4D97-AF65-F5344CB8AC3E}">
        <p14:creationId xmlns:p14="http://schemas.microsoft.com/office/powerpoint/2010/main" val="377206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None/>
                </a:pPr>
                <a:r>
                  <a:rPr lang="fr-FR" sz="4800" dirty="0"/>
                  <a:t>Si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800" b="0" i="0" smtClean="0">
                            <a:latin typeface="Cambria Math"/>
                          </a:rPr>
                          <m:t>OA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800" b="0" i="0" smtClean="0">
                            <a:latin typeface="Cambria Math"/>
                          </a:rPr>
                          <m:t>OB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sont colinéaires</a:t>
                </a:r>
              </a:p>
              <a:p>
                <a:pPr marL="0" indent="0" algn="ctr">
                  <a:buNone/>
                </a:pPr>
                <a:r>
                  <a:rPr lang="fr-FR" sz="4800" dirty="0"/>
                  <a:t>et de sens contraires</a:t>
                </a:r>
              </a:p>
              <a:p>
                <a:pPr marL="0" indent="0" algn="ctr">
                  <a:buNone/>
                </a:pPr>
                <a:r>
                  <a:rPr lang="fr-FR" sz="4800" dirty="0"/>
                  <a:t>alors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800" b="0" i="0" smtClean="0">
                            <a:latin typeface="Cambria Math"/>
                          </a:rPr>
                          <m:t>OA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800" b="0" i="0" smtClean="0">
                            <a:latin typeface="Cambria Math"/>
                          </a:rPr>
                          <m:t>OB</m:t>
                        </m:r>
                      </m:e>
                    </m:acc>
                    <m:r>
                      <a:rPr lang="fr-FR" sz="4800" b="0" i="0" smtClean="0">
                        <a:latin typeface="Cambria Math"/>
                      </a:rPr>
                      <m:t>=−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/>
                      </a:rPr>
                      <m:t>OA</m:t>
                    </m:r>
                    <m:r>
                      <a:rPr lang="fr-FR" sz="4800" b="0" i="0" smtClean="0">
                        <a:latin typeface="Cambria Math"/>
                        <a:ea typeface="Cambria Math"/>
                      </a:rPr>
                      <m:t>×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/>
                        <a:ea typeface="Cambria Math"/>
                      </a:rPr>
                      <m:t>OB</m:t>
                    </m:r>
                    <m:r>
                      <a:rPr lang="fr-FR" sz="4800" b="0" i="0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4800" b="0" dirty="0">
                  <a:ea typeface="Cambria Math"/>
                </a:endParaRPr>
              </a:p>
              <a:p>
                <a:pPr marL="0" indent="0" algn="ctr">
                  <a:buNone/>
                </a:pPr>
                <a:endParaRPr lang="fr-FR" sz="14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36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3600" b="0" i="0" smtClean="0">
                              <a:solidFill>
                                <a:srgbClr val="009900"/>
                              </a:solidFill>
                              <a:latin typeface="Cambria Math"/>
                            </a:rPr>
                            <m:t>OA</m:t>
                          </m:r>
                        </m:e>
                      </m:acc>
                      <m:r>
                        <a:rPr lang="fr-FR" sz="3600" b="0" i="0" smtClean="0">
                          <a:solidFill>
                            <a:srgbClr val="009900"/>
                          </a:solidFill>
                          <a:latin typeface="Cambria Math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fr-FR" sz="36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 sz="3600" b="0" i="0" smtClean="0">
                              <a:solidFill>
                                <a:srgbClr val="009900"/>
                              </a:solidFill>
                              <a:latin typeface="Cambria Math"/>
                            </a:rPr>
                            <m:t>OB</m:t>
                          </m:r>
                        </m:e>
                      </m:acc>
                      <m:r>
                        <a:rPr lang="fr-FR" sz="3600" b="0" i="0" smtClean="0">
                          <a:solidFill>
                            <a:srgbClr val="009900"/>
                          </a:solidFill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solidFill>
                            <a:srgbClr val="009900"/>
                          </a:solidFill>
                          <a:latin typeface="Cambria Math"/>
                        </a:rPr>
                        <m:t>OA</m:t>
                      </m:r>
                      <m:r>
                        <a:rPr lang="fr-FR" sz="3600" b="0" i="0" smtClean="0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</a:rPr>
                        <m:t>OB</m:t>
                      </m:r>
                      <m:r>
                        <a:rPr lang="fr-FR" sz="3600" b="0" i="0" smtClean="0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</a:rPr>
                        <m:t>cos</m:t>
                      </m:r>
                      <m:r>
                        <a:rPr lang="fr-FR" sz="3600" b="0" i="0" smtClean="0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</a:rPr>
                        <m:t>π</m:t>
                      </m:r>
                      <m:r>
                        <a:rPr lang="fr-FR" sz="3600" b="0" i="0" smtClean="0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</a:rPr>
                        <m:t>)=</m:t>
                      </m:r>
                      <m:r>
                        <a:rPr lang="fr-FR" sz="3600" b="1" i="0" smtClean="0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fr-FR" sz="3600" b="1" i="0" smtClean="0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</a:rPr>
                        <m:t>𝐎𝐀</m:t>
                      </m:r>
                      <m:r>
                        <a:rPr lang="fr-FR" sz="3600" b="1" i="0" smtClean="0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fr-FR" sz="3600" b="1" i="0" smtClean="0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</a:rPr>
                        <m:t>𝐎𝐁</m:t>
                      </m:r>
                    </m:oMath>
                  </m:oMathPara>
                </a14:m>
                <a:endParaRPr lang="fr-FR" sz="36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 rot="1519946">
            <a:off x="6200651" y="1926706"/>
            <a:ext cx="222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</a:rPr>
              <a:t>FAUX</a:t>
            </a:r>
          </a:p>
        </p:txBody>
      </p:sp>
      <p:sp>
        <p:nvSpPr>
          <p:cNvPr id="8" name="Explosion 2 7"/>
          <p:cNvSpPr/>
          <p:nvPr/>
        </p:nvSpPr>
        <p:spPr>
          <a:xfrm rot="1626041">
            <a:off x="5319634" y="331825"/>
            <a:ext cx="3697597" cy="2240260"/>
          </a:xfrm>
          <a:prstGeom prst="irregularSeal2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 rot="1519946">
            <a:off x="6344667" y="1271080"/>
            <a:ext cx="222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</a:rPr>
              <a:t>VRAI</a:t>
            </a:r>
          </a:p>
        </p:txBody>
      </p:sp>
    </p:spTree>
    <p:extLst>
      <p:ext uri="{BB962C8B-B14F-4D97-AF65-F5344CB8AC3E}">
        <p14:creationId xmlns:p14="http://schemas.microsoft.com/office/powerpoint/2010/main" val="3478364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000" dirty="0"/>
              </a:p>
              <a:p>
                <a:pPr marL="0" indent="0" algn="ctr">
                  <a:buNone/>
                </a:pPr>
                <a:r>
                  <a:rPr lang="fr-FR" sz="4800" dirty="0"/>
                  <a:t>Le vecteur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</a:rPr>
                          <m:t>1 ;3</m:t>
                        </m:r>
                      </m:e>
                    </m:d>
                  </m:oMath>
                </a14:m>
                <a:r>
                  <a:rPr lang="fr-FR" sz="4800" dirty="0"/>
                  <a:t> est normal</a:t>
                </a:r>
              </a:p>
              <a:p>
                <a:pPr marL="0" indent="0" algn="ctr">
                  <a:buNone/>
                </a:pPr>
                <a:r>
                  <a:rPr lang="fr-FR" sz="4800" dirty="0"/>
                  <a:t>à la droite d’équation </a:t>
                </a:r>
                <a:endParaRPr lang="fr-FR" sz="4800" b="0" i="1" dirty="0">
                  <a:latin typeface="Cambria Math"/>
                </a:endParaRPr>
              </a:p>
              <a:p>
                <a:pPr marL="0" indent="0" algn="ctr">
                  <a:buNone/>
                </a:pPr>
                <a:r>
                  <a:rPr lang="fr-FR" sz="4800" b="0" dirty="0"/>
                  <a:t>   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𝑥</m:t>
                    </m:r>
                    <m:r>
                      <a:rPr lang="fr-FR" sz="4800" b="0" i="1" smtClean="0">
                        <a:latin typeface="Cambria Math"/>
                      </a:rPr>
                      <m:t>+3</m:t>
                    </m:r>
                    <m:r>
                      <a:rPr lang="fr-FR" sz="4800" b="0" i="1" smtClean="0">
                        <a:latin typeface="Cambria Math"/>
                      </a:rPr>
                      <m:t>𝑦</m:t>
                    </m:r>
                    <m:r>
                      <a:rPr lang="fr-FR" sz="4800" b="0" i="1" smtClean="0">
                        <a:latin typeface="Cambria Math"/>
                      </a:rPr>
                      <m:t>−5=0.</m:t>
                    </m:r>
                  </m:oMath>
                </a14:m>
                <a:r>
                  <a:rPr lang="fr-FR" sz="4800" dirty="0"/>
                  <a:t> </a:t>
                </a:r>
              </a:p>
              <a:p>
                <a:pPr marL="0" indent="0">
                  <a:buNone/>
                </a:pPr>
                <a:r>
                  <a:rPr lang="fr-FR" sz="4800" b="0" dirty="0">
                    <a:solidFill>
                      <a:srgbClr val="009900"/>
                    </a:solidFill>
                  </a:rPr>
                  <a:t>          Soit </a:t>
                </a:r>
                <a14:m>
                  <m:oMath xmlns:m="http://schemas.openxmlformats.org/officeDocument/2006/math">
                    <m:r>
                      <a:rPr lang="fr-FR" sz="4800" b="1" i="1" smtClean="0">
                        <a:solidFill>
                          <a:srgbClr val="009900"/>
                        </a:solidFill>
                        <a:latin typeface="Cambria Math"/>
                      </a:rPr>
                      <m:t>𝟏</m:t>
                    </m:r>
                    <m:r>
                      <a:rPr lang="fr-FR" sz="4800" b="0" i="1" smtClean="0">
                        <a:solidFill>
                          <a:srgbClr val="009900"/>
                        </a:solidFill>
                        <a:latin typeface="Cambria Math"/>
                      </a:rPr>
                      <m:t>𝑥</m:t>
                    </m:r>
                    <m:r>
                      <a:rPr lang="fr-FR" sz="4800" b="0" i="1" smtClean="0">
                        <a:solidFill>
                          <a:srgbClr val="009900"/>
                        </a:solidFill>
                        <a:latin typeface="Cambria Math"/>
                      </a:rPr>
                      <m:t>+</m:t>
                    </m:r>
                    <m:r>
                      <a:rPr lang="fr-FR" sz="4800" b="1" i="1" smtClean="0">
                        <a:solidFill>
                          <a:srgbClr val="009900"/>
                        </a:solidFill>
                        <a:latin typeface="Cambria Math"/>
                      </a:rPr>
                      <m:t>𝟑</m:t>
                    </m:r>
                    <m:r>
                      <a:rPr lang="fr-FR" sz="4800" b="0" i="1" smtClean="0">
                        <a:solidFill>
                          <a:srgbClr val="009900"/>
                        </a:solidFill>
                        <a:latin typeface="Cambria Math"/>
                      </a:rPr>
                      <m:t>𝑦</m:t>
                    </m:r>
                    <m:r>
                      <a:rPr lang="fr-FR" sz="4800" b="0" i="1" smtClean="0">
                        <a:solidFill>
                          <a:srgbClr val="009900"/>
                        </a:solidFill>
                        <a:latin typeface="Cambria Math"/>
                      </a:rPr>
                      <m:t>−5=0</m:t>
                    </m:r>
                  </m:oMath>
                </a14:m>
                <a:endParaRPr lang="fr-FR" sz="4800" dirty="0">
                  <a:solidFill>
                    <a:srgbClr val="009900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xplosion 2 5"/>
          <p:cNvSpPr/>
          <p:nvPr/>
        </p:nvSpPr>
        <p:spPr>
          <a:xfrm rot="1626041">
            <a:off x="5319634" y="331825"/>
            <a:ext cx="3697597" cy="2240260"/>
          </a:xfrm>
          <a:prstGeom prst="irregularSeal2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 rot="1519946">
            <a:off x="6344667" y="1271080"/>
            <a:ext cx="222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</a:rPr>
              <a:t>VRAI</a:t>
            </a:r>
          </a:p>
        </p:txBody>
      </p:sp>
      <p:cxnSp>
        <p:nvCxnSpPr>
          <p:cNvPr id="3" name="Connecteur droit avec flèche 2"/>
          <p:cNvCxnSpPr/>
          <p:nvPr/>
        </p:nvCxnSpPr>
        <p:spPr>
          <a:xfrm flipH="1">
            <a:off x="2843808" y="3068960"/>
            <a:ext cx="1475984" cy="2016224"/>
          </a:xfrm>
          <a:prstGeom prst="straightConnector1">
            <a:avLst/>
          </a:prstGeom>
          <a:ln w="5080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4211960" y="3068960"/>
            <a:ext cx="936106" cy="2016224"/>
          </a:xfrm>
          <a:prstGeom prst="straightConnector1">
            <a:avLst/>
          </a:prstGeom>
          <a:ln w="5080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0946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2800" dirty="0"/>
              </a:p>
              <a:p>
                <a:pPr marL="0" indent="0" algn="ctr">
                  <a:buNone/>
                </a:pPr>
                <a:r>
                  <a:rPr lang="fr-FR" sz="4800" dirty="0"/>
                  <a:t>Si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</a:rPr>
                          <m:t>3 ;</m:t>
                        </m:r>
                        <m:f>
                          <m:f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4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fr-FR" sz="48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fr-FR" sz="4800" b="0" i="1" smtClean="0">
                        <a:latin typeface="Cambria Math"/>
                      </a:rPr>
                      <m:t>  </m:t>
                    </m:r>
                  </m:oMath>
                </a14:m>
                <a:r>
                  <a:rPr lang="fr-FR" sz="4800" dirty="0"/>
                  <a:t>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4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4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fr-FR" sz="48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fr-FR" sz="4800" b="0" i="1" smtClean="0">
                            <a:latin typeface="Cambria Math"/>
                          </a:rPr>
                          <m:t> ;−2</m:t>
                        </m:r>
                      </m:e>
                    </m:d>
                    <m:r>
                      <a:rPr lang="fr-FR" sz="4800" b="0" i="1" smtClean="0">
                        <a:latin typeface="Cambria Math"/>
                      </a:rPr>
                      <m:t> </m:t>
                    </m:r>
                  </m:oMath>
                </a14:m>
                <a:endParaRPr lang="fr-FR" sz="4800" b="0" dirty="0"/>
              </a:p>
              <a:p>
                <a:pPr marL="0" indent="0" algn="ctr">
                  <a:buNone/>
                </a:pPr>
                <a:r>
                  <a:rPr lang="fr-FR" sz="4800" dirty="0"/>
                  <a:t>alors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fr-FR" sz="4800" dirty="0"/>
                  <a:t>.</a:t>
                </a:r>
              </a:p>
              <a:p>
                <a:pPr marL="0" indent="0" algn="ctr">
                  <a:buNone/>
                </a:pPr>
                <a:endParaRPr lang="fr-FR" sz="1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00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4000" b="0" i="1" smtClean="0">
                              <a:solidFill>
                                <a:srgbClr val="0099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</m:acc>
                      <m:r>
                        <a:rPr lang="fr-FR" sz="4000" i="1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4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4000" b="0" i="1" smtClean="0">
                              <a:solidFill>
                                <a:srgbClr val="009900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</m:acc>
                      <m:r>
                        <a:rPr lang="fr-FR" sz="4000" b="0" i="1" smtClean="0">
                          <a:solidFill>
                            <a:srgbClr val="009900"/>
                          </a:solidFill>
                          <a:latin typeface="Cambria Math"/>
                        </a:rPr>
                        <m:t>=3</m:t>
                      </m:r>
                      <m:r>
                        <a:rPr lang="fr-FR" sz="4000" b="0" i="1" smtClean="0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f>
                        <m:fPr>
                          <m:ctrlPr>
                            <a:rPr lang="fr-FR" sz="4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990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99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fr-FR" sz="4000" b="0" i="1" smtClean="0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</a:rPr>
                        <m:t>−2×</m:t>
                      </m:r>
                      <m:f>
                        <m:fPr>
                          <m:ctrlPr>
                            <a:rPr lang="fr-FR" sz="4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9900"/>
                              </a:solidFill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9900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fr-FR" sz="4000" b="0" i="1" smtClean="0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4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9900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99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fr-FR" sz="4000" b="0" i="1" smtClean="0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fr-FR" sz="4000" b="0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000" b="0" i="1" smtClean="0">
                              <a:solidFill>
                                <a:srgbClr val="009900"/>
                              </a:solidFill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fr-FR" sz="4000" b="0" i="1" smtClean="0">
                              <a:solidFill>
                                <a:srgbClr val="009900"/>
                              </a:solidFill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fr-FR" sz="4000" b="0" i="1" smtClean="0">
                          <a:solidFill>
                            <a:srgbClr val="0099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4000" b="1" i="1" smtClean="0">
                              <a:solidFill>
                                <a:srgbClr val="0099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4000" b="1" i="1" smtClean="0">
                              <a:solidFill>
                                <a:srgbClr val="009900"/>
                              </a:solidFill>
                              <a:latin typeface="Cambria Math"/>
                              <a:ea typeface="Cambria Math"/>
                            </a:rPr>
                            <m:t>𝟓</m:t>
                          </m:r>
                        </m:num>
                        <m:den>
                          <m:r>
                            <a:rPr lang="fr-FR" sz="4000" b="1" i="1" smtClean="0">
                              <a:solidFill>
                                <a:srgbClr val="009900"/>
                              </a:solidFill>
                              <a:latin typeface="Cambria Math"/>
                              <a:ea typeface="Cambria Math"/>
                            </a:rPr>
                            <m:t>𝟔</m:t>
                          </m:r>
                        </m:den>
                      </m:f>
                    </m:oMath>
                  </m:oMathPara>
                </a14:m>
                <a:endParaRPr lang="fr-FR" sz="4000" b="1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xplosion 2 5"/>
          <p:cNvSpPr/>
          <p:nvPr/>
        </p:nvSpPr>
        <p:spPr>
          <a:xfrm rot="1626041">
            <a:off x="5319634" y="331825"/>
            <a:ext cx="3697597" cy="2240260"/>
          </a:xfrm>
          <a:prstGeom prst="irregularSeal2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 rot="1519946">
            <a:off x="6344667" y="1271080"/>
            <a:ext cx="222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</a:rPr>
              <a:t>VRAI</a:t>
            </a:r>
          </a:p>
        </p:txBody>
      </p:sp>
    </p:spTree>
    <p:extLst>
      <p:ext uri="{BB962C8B-B14F-4D97-AF65-F5344CB8AC3E}">
        <p14:creationId xmlns:p14="http://schemas.microsoft.com/office/powerpoint/2010/main" val="72400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2000" dirty="0"/>
              </a:p>
              <a:p>
                <a:pPr marL="0" indent="0" algn="ctr">
                  <a:buNone/>
                </a:pPr>
                <a:r>
                  <a:rPr lang="fr-FR" sz="4800" dirty="0"/>
                  <a:t>La droite d’équation </a:t>
                </a:r>
                <a:endParaRPr lang="fr-FR" sz="4800" b="0" i="1" dirty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latin typeface="Cambria Math"/>
                        </a:rPr>
                        <m:t>𝑦</m:t>
                      </m:r>
                      <m:r>
                        <a:rPr lang="fr-FR" sz="4800" b="0" i="1" smtClean="0">
                          <a:latin typeface="Cambria Math"/>
                        </a:rPr>
                        <m:t>=5</m:t>
                      </m:r>
                      <m:r>
                        <a:rPr lang="fr-FR" sz="4800" b="0" i="1" smtClean="0">
                          <a:latin typeface="Cambria Math"/>
                        </a:rPr>
                        <m:t>𝑥</m:t>
                      </m:r>
                      <m:r>
                        <a:rPr lang="fr-FR" sz="4800" b="0" i="1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fr-FR" sz="4800" b="0" dirty="0"/>
              </a:p>
              <a:p>
                <a:pPr marL="0" indent="0" algn="ctr">
                  <a:buNone/>
                </a:pPr>
                <a:r>
                  <a:rPr lang="fr-FR" sz="4800" dirty="0"/>
                  <a:t>admet le vecteur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</a:rPr>
                          <m:t>5 ;1</m:t>
                        </m:r>
                      </m:e>
                    </m:d>
                  </m:oMath>
                </a14:m>
                <a:endParaRPr lang="fr-FR" sz="4800" b="0" dirty="0"/>
              </a:p>
              <a:p>
                <a:pPr marL="0" indent="0" algn="ctr">
                  <a:buNone/>
                </a:pPr>
                <a:r>
                  <a:rPr lang="fr-FR" sz="4800" dirty="0"/>
                  <a:t>comme vecteur directeur.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3600" i="1">
                        <a:solidFill>
                          <a:srgbClr val="FF0000"/>
                        </a:solidFill>
                        <a:latin typeface="Cambria Math"/>
                      </a:rPr>
                      <m:t>5</m:t>
                    </m:r>
                    <m:r>
                      <a:rPr lang="fr-FR" sz="3600" i="1">
                        <a:solidFill>
                          <a:srgbClr val="FF0000"/>
                        </a:solidFill>
                        <a:latin typeface="Cambria Math"/>
                      </a:rPr>
                      <m:t>𝑥</m:t>
                    </m:r>
                    <m:r>
                      <a:rPr lang="fr-FR" sz="3600" i="1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r>
                      <a:rPr lang="fr-FR" sz="3600" i="1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fr-FR" sz="3600" i="1">
                        <a:solidFill>
                          <a:srgbClr val="FF0000"/>
                        </a:solidFill>
                        <a:latin typeface="Cambria Math"/>
                      </a:rPr>
                      <m:t>+1=0</m:t>
                    </m:r>
                  </m:oMath>
                </a14:m>
                <a:r>
                  <a:rPr lang="fr-FR" sz="3600" dirty="0">
                    <a:solidFill>
                      <a:srgbClr val="FF0000"/>
                    </a:solidFill>
                  </a:rPr>
                  <a:t> donc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3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𝒖</m:t>
                        </m:r>
                      </m:e>
                    </m:acc>
                    <m:r>
                      <a:rPr lang="fr-FR" sz="3600" b="1" i="1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3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fr-FR" sz="3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;</m:t>
                        </m:r>
                        <m:r>
                          <a:rPr lang="fr-FR" sz="3600" b="1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𝟓</m:t>
                        </m:r>
                      </m:e>
                    </m:d>
                    <m:r>
                      <a:rPr lang="fr-FR" sz="3600" b="1" i="1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FR" sz="3600" dirty="0">
                    <a:solidFill>
                      <a:srgbClr val="FF0000"/>
                    </a:solidFill>
                  </a:rPr>
                  <a:t>par exemple.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xplosion 2 5"/>
          <p:cNvSpPr/>
          <p:nvPr/>
        </p:nvSpPr>
        <p:spPr>
          <a:xfrm rot="1626041">
            <a:off x="5319634" y="331825"/>
            <a:ext cx="3697597" cy="2240260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 rot="1519946">
            <a:off x="6344667" y="1271080"/>
            <a:ext cx="222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</a:rPr>
              <a:t>FAUX</a:t>
            </a:r>
          </a:p>
        </p:txBody>
      </p:sp>
      <p:sp>
        <p:nvSpPr>
          <p:cNvPr id="2" name="Multiplier 1"/>
          <p:cNvSpPr/>
          <p:nvPr/>
        </p:nvSpPr>
        <p:spPr>
          <a:xfrm>
            <a:off x="5833539" y="3717032"/>
            <a:ext cx="2268000" cy="720000"/>
          </a:xfrm>
          <a:prstGeom prst="mathMultiply">
            <a:avLst/>
          </a:prstGeom>
          <a:solidFill>
            <a:srgbClr val="FF0000">
              <a:alpha val="69000"/>
            </a:srgbClr>
          </a:solidFill>
          <a:ln w="0">
            <a:solidFill>
              <a:srgbClr val="FF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939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2000" dirty="0"/>
              </a:p>
              <a:p>
                <a:pPr marL="0" indent="0" algn="ctr">
                  <a:buNone/>
                </a:pPr>
                <a:r>
                  <a:rPr lang="fr-FR" sz="4800" dirty="0"/>
                  <a:t>La droite d’équation </a:t>
                </a:r>
                <a:endParaRPr lang="fr-FR" sz="4800" b="0" i="1" dirty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latin typeface="Cambria Math"/>
                        </a:rPr>
                        <m:t>𝑦</m:t>
                      </m:r>
                      <m:r>
                        <a:rPr lang="fr-FR" sz="4800" b="0" i="1" smtClean="0">
                          <a:latin typeface="Cambria Math"/>
                        </a:rPr>
                        <m:t>=5</m:t>
                      </m:r>
                      <m:r>
                        <a:rPr lang="fr-FR" sz="4800" b="0" i="1" smtClean="0">
                          <a:latin typeface="Cambria Math"/>
                        </a:rPr>
                        <m:t>𝑥</m:t>
                      </m:r>
                      <m:r>
                        <a:rPr lang="fr-FR" sz="4800" b="0" i="1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fr-FR" sz="4800" b="0" dirty="0"/>
              </a:p>
              <a:p>
                <a:pPr marL="0" indent="0" algn="ctr">
                  <a:buNone/>
                </a:pPr>
                <a:r>
                  <a:rPr lang="fr-FR" sz="4800" dirty="0"/>
                  <a:t>admet le vecteur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</a:rPr>
                          <m:t>5 ;1</m:t>
                        </m:r>
                      </m:e>
                    </m:d>
                  </m:oMath>
                </a14:m>
                <a:endParaRPr lang="fr-FR" sz="4800" b="0" dirty="0"/>
              </a:p>
              <a:p>
                <a:pPr marL="0" indent="0" algn="ctr">
                  <a:buNone/>
                </a:pPr>
                <a:r>
                  <a:rPr lang="fr-FR" sz="4800" dirty="0"/>
                  <a:t>comme vecteur normal.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r>
                      <a:rPr lang="fr-FR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5</m:t>
                    </m:r>
                    <m:r>
                      <a:rPr lang="fr-FR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𝑥</m:t>
                    </m:r>
                    <m:r>
                      <a:rPr lang="fr-FR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r>
                      <a:rPr lang="fr-FR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𝑦</m:t>
                    </m:r>
                    <m:r>
                      <a:rPr lang="fr-FR" sz="3600" b="0" i="1" smtClean="0">
                        <a:solidFill>
                          <a:srgbClr val="FF0000"/>
                        </a:solidFill>
                        <a:latin typeface="Cambria Math"/>
                      </a:rPr>
                      <m:t>+1=0</m:t>
                    </m:r>
                  </m:oMath>
                </a14:m>
                <a:r>
                  <a:rPr lang="fr-FR" sz="3600" dirty="0">
                    <a:solidFill>
                      <a:srgbClr val="FF0000"/>
                    </a:solidFill>
                  </a:rPr>
                  <a:t> donc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3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𝒏</m:t>
                        </m:r>
                      </m:e>
                    </m:acc>
                    <m:r>
                      <a:rPr lang="fr-FR" sz="3600" b="1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3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3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𝟓</m:t>
                        </m:r>
                        <m:r>
                          <a:rPr lang="fr-FR" sz="3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;−</m:t>
                        </m:r>
                        <m:r>
                          <a:rPr lang="fr-FR" sz="36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e>
                    </m:d>
                  </m:oMath>
                </a14:m>
                <a:r>
                  <a:rPr lang="fr-FR" sz="3600" dirty="0">
                    <a:solidFill>
                      <a:srgbClr val="FF0000"/>
                    </a:solidFill>
                  </a:rPr>
                  <a:t> par exemple.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xplosion 2 5"/>
          <p:cNvSpPr/>
          <p:nvPr/>
        </p:nvSpPr>
        <p:spPr>
          <a:xfrm rot="1626041">
            <a:off x="5319634" y="331825"/>
            <a:ext cx="3697597" cy="2240260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 rot="1519946">
            <a:off x="6344667" y="1271080"/>
            <a:ext cx="222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</a:rPr>
              <a:t>FAUX</a:t>
            </a:r>
          </a:p>
        </p:txBody>
      </p:sp>
      <p:sp>
        <p:nvSpPr>
          <p:cNvPr id="8" name="Multiplier 7"/>
          <p:cNvSpPr/>
          <p:nvPr/>
        </p:nvSpPr>
        <p:spPr>
          <a:xfrm>
            <a:off x="5833539" y="3717032"/>
            <a:ext cx="2268000" cy="720000"/>
          </a:xfrm>
          <a:prstGeom prst="mathMultiply">
            <a:avLst/>
          </a:prstGeom>
          <a:solidFill>
            <a:srgbClr val="FF0000">
              <a:alpha val="69000"/>
            </a:srgbClr>
          </a:solidFill>
          <a:ln w="0">
            <a:solidFill>
              <a:srgbClr val="FF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985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1340768"/>
                <a:ext cx="9144000" cy="3993307"/>
              </a:xfrm>
            </p:spPr>
            <p:txBody>
              <a:bodyPr>
                <a:noAutofit/>
              </a:bodyPr>
              <a:lstStyle/>
              <a:p>
                <a:pPr marL="0" indent="0" algn="ctr">
                  <a:buNone/>
                </a:pPr>
                <a:endParaRPr lang="fr-FR" sz="24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Le repère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</a:rPr>
                          <m:t>𝑂</m:t>
                        </m:r>
                        <m:r>
                          <a:rPr lang="fr-FR" sz="4800" b="0" i="1" smtClean="0">
                            <a:latin typeface="Cambria Math"/>
                          </a:rPr>
                          <m:t>;</m:t>
                        </m:r>
                        <m:acc>
                          <m:accPr>
                            <m:chr m:val="⃗"/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𝑖</m:t>
                            </m:r>
                          </m:e>
                        </m:acc>
                        <m:r>
                          <a:rPr lang="fr-FR" sz="4800" b="0" i="1" smtClean="0">
                            <a:latin typeface="Cambria Math"/>
                          </a:rPr>
                          <m:t>, </m:t>
                        </m:r>
                        <m:acc>
                          <m:accPr>
                            <m:chr m:val="⃗"/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𝑗</m:t>
                            </m:r>
                          </m:e>
                        </m:acc>
                        <m:r>
                          <a:rPr lang="fr-FR" sz="4800" b="0" i="1" smtClean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est orthonormé. </a:t>
                </a:r>
              </a:p>
              <a:p>
                <a:pPr marL="0" indent="0" algn="ctr">
                  <a:buNone/>
                </a:pPr>
                <a:endParaRPr lang="fr-FR" sz="2400" dirty="0">
                  <a:latin typeface="Cambria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Les affirmations suivantes</a:t>
                </a: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sont-elles vraies ou fausses ?</a:t>
                </a:r>
              </a:p>
            </p:txBody>
          </p:sp>
        </mc:Choice>
        <mc:Fallback xmlns="">
          <p:sp>
            <p:nvSpPr>
              <p:cNvPr id="6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340768"/>
                <a:ext cx="9144000" cy="3993307"/>
              </a:xfrm>
              <a:blipFill rotWithShape="1">
                <a:blip r:embed="rId2"/>
                <a:stretch>
                  <a:fillRect l="-2733" r="-4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90839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400" dirty="0"/>
              </a:p>
              <a:p>
                <a:pPr marL="0" indent="0" algn="ctr">
                  <a:buNone/>
                </a:pPr>
                <a:r>
                  <a:rPr lang="fr-FR" sz="4800" dirty="0"/>
                  <a:t>Il n’existe pas de réel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fr-FR" sz="4800" dirty="0"/>
                  <a:t> tel que</a:t>
                </a:r>
              </a:p>
              <a:p>
                <a:pPr marL="0" indent="0" algn="ctr">
                  <a:buNone/>
                </a:pPr>
                <a:r>
                  <a:rPr lang="fr-FR" sz="4800" dirty="0"/>
                  <a:t>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</a:rPr>
                          <m:t>−4 ;2</m:t>
                        </m:r>
                      </m:e>
                    </m:d>
                    <m:r>
                      <a:rPr lang="fr-FR" sz="4800" b="0" i="1" smtClean="0">
                        <a:latin typeface="Cambria Math"/>
                      </a:rPr>
                      <m:t>  </m:t>
                    </m:r>
                  </m:oMath>
                </a14:m>
                <a:r>
                  <a:rPr lang="fr-FR" sz="4800" dirty="0"/>
                  <a:t>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</a:rPr>
                          <m:t>3 ;</m:t>
                        </m:r>
                        <m:r>
                          <a:rPr lang="fr-FR" sz="4800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endParaRPr lang="fr-FR" sz="4800" b="0" dirty="0"/>
              </a:p>
              <a:p>
                <a:pPr marL="0" indent="0" algn="ctr">
                  <a:buNone/>
                </a:pPr>
                <a:r>
                  <a:rPr lang="fr-FR" sz="4800" b="0" dirty="0"/>
                  <a:t>soient orthogonaux.</a:t>
                </a:r>
              </a:p>
              <a:p>
                <a:pPr marL="0" indent="0" algn="ctr">
                  <a:buNone/>
                </a:pPr>
                <a:endParaRPr lang="fr-FR" sz="1000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4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4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𝑢</m:t>
                          </m:r>
                        </m:e>
                      </m:acc>
                      <m:r>
                        <a:rPr lang="fr-FR" sz="4000" i="1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sz="4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40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</m:acc>
                      <m:r>
                        <a:rPr lang="fr-FR" sz="4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=0 </m:t>
                      </m:r>
                      <m:r>
                        <a:rPr lang="fr-FR" sz="4000" b="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⇔</m:t>
                      </m:r>
                      <m:r>
                        <a:rPr lang="fr-FR" sz="4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−12+</m:t>
                      </m:r>
                      <m:r>
                        <a:rPr lang="fr-FR" sz="4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sz="4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𝑥</m:t>
                      </m:r>
                      <m:r>
                        <a:rPr lang="fr-FR" sz="4000" b="0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=0⟺</m:t>
                      </m:r>
                      <m:r>
                        <a:rPr lang="fr-FR" sz="4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𝒙</m:t>
                      </m:r>
                      <m:r>
                        <a:rPr lang="fr-FR" sz="4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4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𝟔</m:t>
                      </m:r>
                    </m:oMath>
                  </m:oMathPara>
                </a14:m>
                <a:endParaRPr lang="fr-FR" sz="4000" b="1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:endParaRPr lang="fr-FR" sz="1000" b="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xplosion 2 5"/>
          <p:cNvSpPr/>
          <p:nvPr/>
        </p:nvSpPr>
        <p:spPr>
          <a:xfrm rot="1626041">
            <a:off x="5319634" y="331825"/>
            <a:ext cx="3697597" cy="2240260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 rot="1519946">
            <a:off x="6344667" y="1271080"/>
            <a:ext cx="222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</a:rPr>
              <a:t>FAUX</a:t>
            </a:r>
          </a:p>
        </p:txBody>
      </p:sp>
    </p:spTree>
    <p:extLst>
      <p:ext uri="{BB962C8B-B14F-4D97-AF65-F5344CB8AC3E}">
        <p14:creationId xmlns:p14="http://schemas.microsoft.com/office/powerpoint/2010/main" val="133801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2000" dirty="0"/>
              </a:p>
              <a:p>
                <a:pPr marL="0" indent="0" algn="ctr">
                  <a:buNone/>
                </a:pPr>
                <a:r>
                  <a:rPr lang="fr-FR" sz="4800" dirty="0"/>
                  <a:t>Une équation de la droite </a:t>
                </a:r>
                <a:r>
                  <a:rPr lang="fr-FR" sz="480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d</a:t>
                </a: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passant par le point A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  <a:ea typeface="Cambria Math" panose="02040503050406030204" pitchFamily="18" charset="0"/>
                          </a:rPr>
                          <m:t>1;1</m:t>
                        </m:r>
                      </m:e>
                    </m:d>
                    <m:r>
                      <a:rPr lang="fr-FR" sz="4800" b="0" i="0" smtClean="0">
                        <a:latin typeface="Cambria Math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sz="4800" dirty="0"/>
                  <a:t>et</a:t>
                </a:r>
              </a:p>
              <a:p>
                <a:pPr marL="0" indent="0" algn="ctr">
                  <a:buNone/>
                </a:pPr>
                <a:r>
                  <a:rPr lang="fr-FR" sz="4800" dirty="0"/>
                  <a:t>de vecteur normal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</a:rPr>
                          <m:t>−3 ;2</m:t>
                        </m:r>
                      </m:e>
                    </m:d>
                  </m:oMath>
                </a14:m>
                <a:r>
                  <a:rPr lang="fr-FR" sz="4800" b="0" dirty="0">
                    <a:latin typeface="Cambria Math"/>
                  </a:rPr>
                  <a:t> est</a:t>
                </a:r>
              </a:p>
              <a:p>
                <a:pPr marL="0" indent="0" algn="ctr">
                  <a:buNone/>
                </a:pPr>
                <a:r>
                  <a:rPr lang="fr-FR" sz="4800" b="0" dirty="0"/>
                  <a:t>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−3</m:t>
                    </m:r>
                    <m:r>
                      <a:rPr lang="fr-FR" sz="4800" b="0" i="1" smtClean="0">
                        <a:latin typeface="Cambria Math"/>
                      </a:rPr>
                      <m:t>𝑥</m:t>
                    </m:r>
                    <m:r>
                      <a:rPr lang="fr-FR" sz="4800" b="0" i="1" smtClean="0">
                        <a:latin typeface="Cambria Math"/>
                      </a:rPr>
                      <m:t>+2</m:t>
                    </m:r>
                    <m:r>
                      <a:rPr lang="fr-FR" sz="4800" b="0" i="1" smtClean="0">
                        <a:latin typeface="Cambria Math"/>
                      </a:rPr>
                      <m:t>𝑦</m:t>
                    </m:r>
                    <m:r>
                      <a:rPr lang="fr-FR" sz="4800" b="0" i="1" smtClean="0">
                        <a:latin typeface="Cambria Math"/>
                      </a:rPr>
                      <m:t>+1=0.</m:t>
                    </m:r>
                  </m:oMath>
                </a14:m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800" dirty="0"/>
                  <a:t> </a:t>
                </a:r>
              </a:p>
              <a:p>
                <a:pPr marL="0" indent="0" algn="ctr">
                  <a:buNone/>
                </a:pPr>
                <a:r>
                  <a:rPr lang="fr-FR" sz="4000" b="0" dirty="0">
                    <a:solidFill>
                      <a:srgbClr val="009900"/>
                    </a:solidFill>
                  </a:rPr>
                  <a:t>Et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solidFill>
                          <a:srgbClr val="009900"/>
                        </a:solidFill>
                        <a:latin typeface="Cambria Math"/>
                      </a:rPr>
                      <m:t>−3</m:t>
                    </m:r>
                    <m:r>
                      <a:rPr lang="fr-FR" sz="4000" b="0" i="1" smtClean="0">
                        <a:solidFill>
                          <a:srgbClr val="009900"/>
                        </a:solidFill>
                        <a:latin typeface="Cambria Math"/>
                        <a:ea typeface="Cambria Math"/>
                      </a:rPr>
                      <m:t>×1+2×1</m:t>
                    </m:r>
                    <m:r>
                      <a:rPr lang="fr-FR" sz="4000" b="0" i="1" smtClean="0">
                        <a:solidFill>
                          <a:srgbClr val="009900"/>
                        </a:solidFill>
                        <a:latin typeface="Cambria Math" panose="02040503050406030204" pitchFamily="18" charset="0"/>
                        <a:ea typeface="Cambria Math"/>
                      </a:rPr>
                      <m:t>+1=0</m:t>
                    </m:r>
                    <m:r>
                      <a:rPr lang="fr-FR" sz="4000" b="0" i="1" smtClean="0">
                        <a:solidFill>
                          <a:srgbClr val="009900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r>
                  <a:rPr lang="fr-FR" sz="4000" dirty="0">
                    <a:solidFill>
                      <a:srgbClr val="009900"/>
                    </a:solidFill>
                  </a:rPr>
                  <a:t> Donc  </a:t>
                </a:r>
                <a14:m>
                  <m:oMath xmlns:m="http://schemas.openxmlformats.org/officeDocument/2006/math">
                    <m:r>
                      <a:rPr lang="fr-FR" sz="4000" b="1" i="0" smtClean="0">
                        <a:solidFill>
                          <a:srgbClr val="009900"/>
                        </a:solidFill>
                        <a:latin typeface="Cambria Math"/>
                      </a:rPr>
                      <m:t>𝐀</m:t>
                    </m:r>
                    <m:r>
                      <a:rPr lang="fr-FR" sz="4000" b="1" i="1" smtClean="0">
                        <a:solidFill>
                          <a:srgbClr val="009900"/>
                        </a:solidFill>
                        <a:latin typeface="Cambria Math"/>
                        <a:ea typeface="Cambria Math"/>
                      </a:rPr>
                      <m:t>∈</m:t>
                    </m:r>
                    <m:r>
                      <a:rPr lang="fr-FR" sz="4000" b="1" i="1" smtClean="0">
                        <a:solidFill>
                          <a:srgbClr val="009900"/>
                        </a:solidFill>
                        <a:latin typeface="Cambria Math"/>
                        <a:ea typeface="Cambria Math"/>
                      </a:rPr>
                      <m:t>𝒅</m:t>
                    </m:r>
                  </m:oMath>
                </a14:m>
                <a:r>
                  <a:rPr lang="fr-FR" sz="4000" b="1" dirty="0">
                    <a:solidFill>
                      <a:srgbClr val="009900"/>
                    </a:solidFill>
                  </a:rPr>
                  <a:t>.</a:t>
                </a:r>
              </a:p>
            </p:txBody>
          </p:sp>
        </mc:Choice>
        <mc:Fallback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>
                <a:blip r:embed="rId2"/>
                <a:stretch>
                  <a:fillRect l="-133" r="-1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xplosion 2 5"/>
          <p:cNvSpPr/>
          <p:nvPr/>
        </p:nvSpPr>
        <p:spPr>
          <a:xfrm rot="1626041">
            <a:off x="5319634" y="187809"/>
            <a:ext cx="3697597" cy="2240260"/>
          </a:xfrm>
          <a:prstGeom prst="irregularSeal2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 rot="1519946">
            <a:off x="6344667" y="1062610"/>
            <a:ext cx="222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</a:rPr>
              <a:t>VRAI</a:t>
            </a:r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2888101" y="4437112"/>
            <a:ext cx="3412091" cy="404056"/>
          </a:xfrm>
          <a:prstGeom prst="straightConnector1">
            <a:avLst/>
          </a:prstGeom>
          <a:ln w="5080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>
            <a:off x="4355976" y="4509120"/>
            <a:ext cx="2812456" cy="320326"/>
          </a:xfrm>
          <a:prstGeom prst="straightConnector1">
            <a:avLst/>
          </a:prstGeom>
          <a:ln w="5080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6559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200" dirty="0"/>
              </a:p>
              <a:p>
                <a:pPr marL="0" indent="0" algn="ctr">
                  <a:buNone/>
                </a:pPr>
                <a:r>
                  <a:rPr lang="fr-FR" sz="4400" dirty="0"/>
                  <a:t>Les points </a:t>
                </a:r>
                <a:r>
                  <a:rPr lang="fr-FR" sz="4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A</a:t>
                </a:r>
                <a:r>
                  <a:rPr lang="fr-FR" sz="4400" dirty="0">
                    <a:latin typeface="Cambria" panose="02040503050406030204" pitchFamily="18" charset="0"/>
                    <a:ea typeface="Cambria Math" panose="02040503050406030204" pitchFamily="18" charset="0"/>
                  </a:rPr>
                  <a:t>,</a:t>
                </a:r>
                <a:r>
                  <a:rPr lang="fr-FR" sz="4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B et C </a:t>
                </a:r>
                <a:r>
                  <a:rPr lang="fr-FR" sz="4400" dirty="0"/>
                  <a:t>sont tels que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400" b="0" i="0" smtClean="0">
                        <a:latin typeface="Cambria Math"/>
                      </a:rPr>
                      <m:t>AB</m:t>
                    </m:r>
                    <m:r>
                      <a:rPr lang="fr-FR" sz="4400" b="0" i="0" smtClean="0">
                        <a:latin typeface="Cambria Math"/>
                      </a:rPr>
                      <m:t>=</m:t>
                    </m:r>
                    <m:r>
                      <a:rPr lang="fr-FR" sz="4400" b="0" i="1" smtClean="0">
                        <a:latin typeface="Cambria Math"/>
                      </a:rPr>
                      <m:t>8</m:t>
                    </m:r>
                  </m:oMath>
                </a14:m>
                <a:r>
                  <a:rPr lang="fr-FR" sz="4400" dirty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400" b="0" i="0" smtClean="0">
                        <a:latin typeface="Cambria Math"/>
                      </a:rPr>
                      <m:t>AC</m:t>
                    </m:r>
                    <m:r>
                      <a:rPr lang="fr-FR" sz="4400" b="0" i="0" smtClean="0">
                        <a:latin typeface="Cambria Math"/>
                      </a:rPr>
                      <m:t>=</m:t>
                    </m:r>
                    <m:r>
                      <a:rPr lang="fr-FR" sz="4400" b="0" i="1" smtClean="0">
                        <a:latin typeface="Cambria Math"/>
                      </a:rPr>
                      <m:t>3</m:t>
                    </m:r>
                  </m:oMath>
                </a14:m>
                <a:r>
                  <a:rPr lang="fr-FR" sz="4400" dirty="0"/>
                  <a:t> 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400">
                            <a:latin typeface="Cambria Math"/>
                          </a:rPr>
                          <m:t>AB</m:t>
                        </m:r>
                      </m:e>
                    </m:acc>
                    <m:r>
                      <a:rPr lang="fr-FR" sz="4400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400">
                            <a:latin typeface="Cambria Math"/>
                          </a:rPr>
                          <m:t>AC</m:t>
                        </m:r>
                      </m:e>
                    </m:acc>
                    <m:r>
                      <a:rPr lang="fr-FR" sz="4400" b="0" i="0" smtClean="0">
                        <a:latin typeface="Cambria Math"/>
                      </a:rPr>
                      <m:t>=−12.</m:t>
                    </m:r>
                  </m:oMath>
                </a14:m>
                <a:endParaRPr lang="fr-FR" sz="4400" b="0" dirty="0"/>
              </a:p>
              <a:p>
                <a:pPr marL="0" indent="0" algn="ctr">
                  <a:buNone/>
                </a:pPr>
                <a:r>
                  <a:rPr lang="fr-FR" sz="4400" dirty="0"/>
                  <a:t>  Une mesure de l’angle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4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400" b="0" i="0" smtClean="0">
                            <a:latin typeface="Cambria Math"/>
                          </a:rPr>
                          <m:t>BAC</m:t>
                        </m:r>
                      </m:e>
                    </m:acc>
                  </m:oMath>
                </a14:m>
                <a:r>
                  <a:rPr lang="fr-FR" sz="4400" dirty="0"/>
                  <a:t> est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400" b="0" i="1" smtClean="0">
                            <a:latin typeface="Cambria Math"/>
                          </a:rPr>
                          <m:t>2</m:t>
                        </m:r>
                        <m:r>
                          <a:rPr lang="fr-FR" sz="44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fr-FR" sz="44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fr-FR" sz="4400" dirty="0"/>
              </a:p>
              <a:p>
                <a:pPr marL="0" indent="0" algn="ctr"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3600" b="0" i="0" smtClean="0">
                        <a:solidFill>
                          <a:srgbClr val="009900"/>
                        </a:solidFill>
                        <a:latin typeface="Cambria Math"/>
                      </a:rPr>
                      <m:t>cos</m:t>
                    </m:r>
                    <m:r>
                      <a:rPr lang="fr-FR" sz="3600" b="0" i="0" smtClean="0">
                        <a:solidFill>
                          <a:srgbClr val="009900"/>
                        </a:solidFill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3600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fr-FR" sz="3600" b="0" i="1" smtClean="0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sz="3600" b="0" i="0" smtClean="0">
                                <a:solidFill>
                                  <a:srgbClr val="009900"/>
                                </a:solidFill>
                                <a:latin typeface="Cambria Math"/>
                              </a:rPr>
                              <m:t>BAC</m:t>
                            </m:r>
                          </m:e>
                        </m:acc>
                      </m:e>
                    </m:d>
                    <m:r>
                      <a:rPr lang="fr-FR" sz="3600" b="0" i="1" smtClean="0">
                        <a:solidFill>
                          <a:srgbClr val="0099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600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fr-FR" sz="3600" b="0" i="1" smtClean="0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sz="3600" b="0" i="0" smtClean="0">
                                <a:solidFill>
                                  <a:srgbClr val="009900"/>
                                </a:solidFill>
                                <a:latin typeface="Cambria Math"/>
                              </a:rPr>
                              <m:t>AB</m:t>
                            </m:r>
                          </m:e>
                        </m:acc>
                        <m:r>
                          <a:rPr lang="fr-FR" sz="3600">
                            <a:solidFill>
                              <a:srgbClr val="009900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acc>
                          <m:accPr>
                            <m:chr m:val="⃗"/>
                            <m:ctrlPr>
                              <a:rPr lang="fr-FR" sz="3600" b="0" i="1" smtClean="0">
                                <a:solidFill>
                                  <a:srgbClr val="0099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fr-FR" sz="3600" b="0" i="0" smtClean="0">
                                <a:solidFill>
                                  <a:srgbClr val="009900"/>
                                </a:solidFill>
                                <a:latin typeface="Cambria Math"/>
                              </a:rPr>
                              <m:t>AC</m:t>
                            </m:r>
                          </m:e>
                        </m:acc>
                      </m:num>
                      <m:den>
                        <m:r>
                          <m:rPr>
                            <m:sty m:val="p"/>
                          </m:rPr>
                          <a:rPr lang="fr-FR" sz="3600" b="0" i="0" smtClean="0">
                            <a:solidFill>
                              <a:srgbClr val="009900"/>
                            </a:solidFill>
                            <a:latin typeface="Cambria Math"/>
                          </a:rPr>
                          <m:t>AB</m:t>
                        </m:r>
                        <m:r>
                          <a:rPr lang="fr-FR" sz="3600" b="0" i="1" smtClean="0">
                            <a:solidFill>
                              <a:srgbClr val="009900"/>
                            </a:solidFill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lang="fr-FR" sz="3600" b="0" i="0" smtClean="0">
                            <a:solidFill>
                              <a:srgbClr val="009900"/>
                            </a:solidFill>
                            <a:latin typeface="Cambria Math"/>
                          </a:rPr>
                          <m:t>AC</m:t>
                        </m:r>
                      </m:den>
                    </m:f>
                    <m:r>
                      <a:rPr lang="fr-FR" sz="3600" b="0" i="0" smtClean="0">
                        <a:solidFill>
                          <a:srgbClr val="0099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3600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3600" b="0" i="0" smtClean="0">
                            <a:solidFill>
                              <a:srgbClr val="009900"/>
                            </a:solidFill>
                            <a:latin typeface="Cambria Math"/>
                          </a:rPr>
                          <m:t>−12</m:t>
                        </m:r>
                      </m:num>
                      <m:den>
                        <m:r>
                          <a:rPr lang="fr-FR" sz="3600" b="0" i="0" smtClean="0">
                            <a:solidFill>
                              <a:srgbClr val="009900"/>
                            </a:solidFill>
                            <a:latin typeface="Cambria Math"/>
                          </a:rPr>
                          <m:t>24</m:t>
                        </m:r>
                      </m:den>
                    </m:f>
                    <m:r>
                      <a:rPr lang="fr-FR" sz="3600" b="0" i="0" smtClean="0">
                        <a:solidFill>
                          <a:srgbClr val="009900"/>
                        </a:solidFill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fr-FR" sz="3600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3600" b="0" i="1" smtClean="0">
                            <a:solidFill>
                              <a:srgbClr val="00990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3600" b="0" i="1" smtClean="0">
                            <a:solidFill>
                              <a:srgbClr val="00990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sz="3600" dirty="0">
                    <a:solidFill>
                      <a:srgbClr val="009900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rgbClr val="009900"/>
                    </a:solidFill>
                  </a:rPr>
                  <a:t>Donc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sz="4000" b="1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000" b="1" i="0" smtClean="0">
                            <a:solidFill>
                              <a:srgbClr val="009900"/>
                            </a:solidFill>
                            <a:latin typeface="Cambria Math"/>
                          </a:rPr>
                          <m:t>𝐁𝐀𝐂</m:t>
                        </m:r>
                      </m:e>
                    </m:acc>
                    <m:r>
                      <a:rPr lang="fr-FR" sz="4000" b="1" i="0" smtClean="0">
                        <a:solidFill>
                          <a:srgbClr val="0099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000" b="1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000" b="1" i="0" smtClean="0">
                            <a:solidFill>
                              <a:srgbClr val="009900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fr-FR" sz="4000" b="1" i="0" smtClean="0">
                            <a:solidFill>
                              <a:srgbClr val="009900"/>
                            </a:solidFill>
                            <a:latin typeface="Cambria Math"/>
                            <a:ea typeface="Cambria Math"/>
                          </a:rPr>
                          <m:t>𝛑</m:t>
                        </m:r>
                      </m:num>
                      <m:den>
                        <m:r>
                          <a:rPr lang="fr-FR" sz="4000" b="1" i="0" smtClean="0">
                            <a:solidFill>
                              <a:srgbClr val="009900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fr-FR" sz="4000" b="1" dirty="0">
                    <a:solidFill>
                      <a:srgbClr val="009900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 rot="1519946">
            <a:off x="6344667" y="1062610"/>
            <a:ext cx="222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</a:rPr>
              <a:t>VRAI</a:t>
            </a:r>
          </a:p>
        </p:txBody>
      </p:sp>
      <p:sp>
        <p:nvSpPr>
          <p:cNvPr id="8" name="Explosion 2 7"/>
          <p:cNvSpPr/>
          <p:nvPr/>
        </p:nvSpPr>
        <p:spPr>
          <a:xfrm rot="1626041">
            <a:off x="5319634" y="187809"/>
            <a:ext cx="3697597" cy="2240260"/>
          </a:xfrm>
          <a:prstGeom prst="irregularSeal2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 rot="1519946">
            <a:off x="6344667" y="1062610"/>
            <a:ext cx="222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</a:rPr>
              <a:t>VRAI</a:t>
            </a:r>
          </a:p>
        </p:txBody>
      </p:sp>
    </p:spTree>
    <p:extLst>
      <p:ext uri="{BB962C8B-B14F-4D97-AF65-F5344CB8AC3E}">
        <p14:creationId xmlns:p14="http://schemas.microsoft.com/office/powerpoint/2010/main" val="2859569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p:sp>
        <p:nvSpPr>
          <p:cNvPr id="5" name="Espace réservé du contenu 7"/>
          <p:cNvSpPr txBox="1">
            <a:spLocks/>
          </p:cNvSpPr>
          <p:nvPr/>
        </p:nvSpPr>
        <p:spPr>
          <a:xfrm>
            <a:off x="0" y="1600200"/>
            <a:ext cx="9144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fr-FR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7"/>
              <p:cNvSpPr txBox="1">
                <a:spLocks/>
              </p:cNvSpPr>
              <p:nvPr/>
            </p:nvSpPr>
            <p:spPr>
              <a:xfrm>
                <a:off x="0" y="1752600"/>
                <a:ext cx="9144000" cy="5105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1000" dirty="0"/>
              </a:p>
              <a:p>
                <a:pPr marL="0" indent="0" algn="ctr">
                  <a:buNone/>
                </a:pPr>
                <a:r>
                  <a:rPr lang="fr-FR" sz="4400" dirty="0"/>
                  <a:t>Il existe des vecteurs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400" b="0" i="1" smtClean="0">
                            <a:latin typeface="Cambria Math"/>
                          </a:rPr>
                          <m:t>𝑢</m:t>
                        </m:r>
                      </m:e>
                    </m:acc>
                  </m:oMath>
                </a14:m>
                <a:r>
                  <a:rPr lang="fr-FR" sz="4400" dirty="0"/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400" b="0" i="1" smtClean="0">
                            <a:latin typeface="Cambria Math"/>
                          </a:rPr>
                          <m:t>𝑣</m:t>
                        </m:r>
                      </m:e>
                    </m:acc>
                  </m:oMath>
                </a14:m>
                <a:endParaRPr lang="fr-FR" sz="4400" dirty="0"/>
              </a:p>
              <a:p>
                <a:pPr marL="0" indent="0" algn="ctr">
                  <a:buNone/>
                </a:pPr>
                <a:r>
                  <a:rPr lang="fr-FR" sz="4400" dirty="0"/>
                  <a:t>tels que 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4400" b="0" i="1" smtClean="0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fr-FR" sz="4400" b="0" i="1" smtClean="0">
                        <a:latin typeface="Cambria Math"/>
                      </a:rPr>
                      <m:t>=7</m:t>
                    </m:r>
                  </m:oMath>
                </a14:m>
                <a:r>
                  <a:rPr lang="fr-FR" sz="4400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4400" b="0" i="1" smtClean="0"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fr-FR" sz="4400" b="0" i="1" smtClean="0">
                        <a:latin typeface="Cambria Math"/>
                      </a:rPr>
                      <m:t>=3</m:t>
                    </m:r>
                  </m:oMath>
                </a14:m>
                <a:r>
                  <a:rPr lang="fr-FR" sz="4400" dirty="0"/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400" b="0" i="1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400" b="0" i="1" smtClean="0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400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fr-FR" sz="4400" b="0" i="1" smtClean="0">
                        <a:latin typeface="Cambria Math"/>
                      </a:rPr>
                      <m:t>=30</m:t>
                    </m:r>
                  </m:oMath>
                </a14:m>
                <a:r>
                  <a:rPr lang="fr-FR" sz="4400" dirty="0"/>
                  <a:t>.</a:t>
                </a:r>
              </a:p>
              <a:p>
                <a:pPr marL="0" indent="0" algn="ctr">
                  <a:buNone/>
                </a:pPr>
                <a:endParaRPr lang="fr-FR" sz="1000" dirty="0"/>
              </a:p>
              <a:p>
                <a:pPr marL="0" indent="0" algn="ctr">
                  <a:buNone/>
                </a:pPr>
                <a:r>
                  <a:rPr lang="fr-FR" sz="4000" dirty="0">
                    <a:solidFill>
                      <a:srgbClr val="FF0000"/>
                    </a:solidFill>
                  </a:rPr>
                  <a:t>Sinon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solidFill>
                          <a:srgbClr val="FF0000"/>
                        </a:solidFill>
                        <a:latin typeface="Cambria Math"/>
                      </a:rPr>
                      <m:t>cos</m:t>
                    </m:r>
                    <m:r>
                      <a:rPr lang="fr-FR" sz="4000" b="0" i="0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4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𝑢</m:t>
                            </m:r>
                          </m:e>
                        </m:acc>
                        <m:r>
                          <a:rPr lang="fr-FR" sz="4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, </m:t>
                        </m:r>
                        <m:acc>
                          <m:accPr>
                            <m:chr m:val="⃗"/>
                            <m:ctrlPr>
                              <a:rPr lang="fr-FR" sz="4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4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fr-FR" sz="40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fr-FR" sz="4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4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𝑢</m:t>
                            </m:r>
                          </m:e>
                        </m:acc>
                        <m:r>
                          <a:rPr lang="fr-FR" sz="4000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acc>
                          <m:accPr>
                            <m:chr m:val="⃗"/>
                            <m:ctrlPr>
                              <a:rPr lang="fr-FR" sz="4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4000" b="0" i="1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𝑣</m:t>
                            </m:r>
                          </m:e>
                        </m:acc>
                      </m:num>
                      <m:den>
                        <m:d>
                          <m:dPr>
                            <m:begChr m:val="‖"/>
                            <m:endChr m:val="‖"/>
                            <m:ctrlPr>
                              <a:rPr lang="fr-FR" sz="4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4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4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𝑢</m:t>
                                </m:r>
                              </m:e>
                            </m:acc>
                          </m:e>
                        </m:d>
                        <m:r>
                          <a:rPr lang="fr-FR" sz="4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 </m:t>
                        </m:r>
                        <m:d>
                          <m:dPr>
                            <m:begChr m:val="‖"/>
                            <m:endChr m:val="‖"/>
                            <m:ctrlPr>
                              <a:rPr lang="fr-FR" sz="4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fr-FR" sz="4000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FR" sz="4000" b="0" i="1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</m:acc>
                          </m:e>
                        </m:d>
                      </m:den>
                    </m:f>
                    <m:r>
                      <a:rPr lang="fr-FR" sz="40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30</m:t>
                        </m:r>
                      </m:num>
                      <m:den>
                        <m:r>
                          <a:rPr lang="fr-FR" sz="40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21</m:t>
                        </m:r>
                      </m:den>
                    </m:f>
                    <m:r>
                      <a:rPr lang="fr-FR" sz="4000" b="0" i="1" smtClean="0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𝟏𝟎</m:t>
                        </m:r>
                      </m:num>
                      <m:den>
                        <m:r>
                          <a:rPr lang="fr-FR" sz="4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𝟕</m:t>
                        </m:r>
                      </m:den>
                    </m:f>
                    <m:r>
                      <a:rPr lang="fr-FR" sz="4000" b="1" i="1" smtClean="0">
                        <a:solidFill>
                          <a:srgbClr val="FF0000"/>
                        </a:solidFill>
                        <a:latin typeface="Cambria Math"/>
                      </a:rPr>
                      <m:t>&gt;</m:t>
                    </m:r>
                    <m:r>
                      <a:rPr lang="fr-FR" sz="4000" b="1" i="1" smtClean="0">
                        <a:solidFill>
                          <a:srgbClr val="FF0000"/>
                        </a:solidFill>
                        <a:latin typeface="Cambria Math"/>
                      </a:rPr>
                      <m:t>𝟏</m:t>
                    </m:r>
                    <m:r>
                      <a:rPr lang="fr-FR" sz="4000" b="1" i="1" smtClean="0">
                        <a:solidFill>
                          <a:srgbClr val="FF0000"/>
                        </a:solidFill>
                        <a:latin typeface="Cambria Math"/>
                      </a:rPr>
                      <m:t> </m:t>
                    </m:r>
                    <m:r>
                      <a:rPr lang="fr-FR" sz="4000" b="0" i="1" smtClean="0">
                        <a:solidFill>
                          <a:srgbClr val="FF0000"/>
                        </a:solidFill>
                        <a:latin typeface="Cambria Math"/>
                      </a:rPr>
                      <m:t>!</m:t>
                    </m:r>
                  </m:oMath>
                </a14:m>
                <a:endParaRPr lang="fr-FR" sz="4000" dirty="0">
                  <a:solidFill>
                    <a:srgbClr val="FF0000"/>
                  </a:solidFill>
                </a:endParaRPr>
              </a:p>
              <a:p>
                <a:pPr marL="0" indent="0" algn="ctr">
                  <a:buNone/>
                </a:pPr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6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752600"/>
                <a:ext cx="9144000" cy="5105400"/>
              </a:xfrm>
              <a:prstGeom prst="rect">
                <a:avLst/>
              </a:prstGeom>
              <a:blipFill rotWithShape="1">
                <a:blip r:embed="rId2"/>
                <a:stretch>
                  <a:fillRect l="-1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 rot="1519946">
            <a:off x="6344667" y="1271080"/>
            <a:ext cx="222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</a:rPr>
              <a:t>FAUX</a:t>
            </a:r>
          </a:p>
        </p:txBody>
      </p:sp>
      <p:sp>
        <p:nvSpPr>
          <p:cNvPr id="9" name="Explosion 2 8"/>
          <p:cNvSpPr/>
          <p:nvPr/>
        </p:nvSpPr>
        <p:spPr>
          <a:xfrm rot="1626041">
            <a:off x="5319634" y="331825"/>
            <a:ext cx="3697597" cy="2240260"/>
          </a:xfrm>
          <a:prstGeom prst="irregularSeal2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 rot="1519946">
            <a:off x="6344667" y="1278634"/>
            <a:ext cx="222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chemeClr val="bg1"/>
                </a:solidFill>
              </a:rPr>
              <a:t>FAUX</a:t>
            </a:r>
          </a:p>
        </p:txBody>
      </p:sp>
    </p:spTree>
    <p:extLst>
      <p:ext uri="{BB962C8B-B14F-4D97-AF65-F5344CB8AC3E}">
        <p14:creationId xmlns:p14="http://schemas.microsoft.com/office/powerpoint/2010/main" val="138174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à coins arrondis 2"/>
          <p:cNvSpPr/>
          <p:nvPr/>
        </p:nvSpPr>
        <p:spPr>
          <a:xfrm>
            <a:off x="619796" y="2645522"/>
            <a:ext cx="7918450" cy="144877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Fin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66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sz="4800" dirty="0"/>
                  <a:t>Si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</a:rPr>
                          <m:t>−4 ;3</m:t>
                        </m:r>
                      </m:e>
                    </m:d>
                  </m:oMath>
                </a14:m>
                <a:r>
                  <a:rPr lang="fr-FR" sz="4800" dirty="0"/>
                  <a:t> alors </a:t>
                </a:r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fr-FR" sz="4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sz="4800" b="0" i="1" smtClean="0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</m:d>
                    <m:r>
                      <a:rPr lang="fr-FR" sz="4800" b="0" i="1" smtClean="0">
                        <a:latin typeface="Cambria Math"/>
                      </a:rPr>
                      <m:t>=7.</m:t>
                    </m:r>
                  </m:oMath>
                </a14:m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7368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Si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800" b="0" i="0" smtClean="0">
                            <a:latin typeface="Cambria Math"/>
                          </a:rPr>
                          <m:t>OA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800" b="0" i="0" smtClean="0">
                            <a:latin typeface="Cambria Math"/>
                          </a:rPr>
                          <m:t>OB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fr-FR" sz="4800" dirty="0"/>
                  <a:t>sont colinéaires</a:t>
                </a:r>
              </a:p>
              <a:p>
                <a:pPr marL="0" indent="0" algn="ctr">
                  <a:buNone/>
                </a:pPr>
                <a:r>
                  <a:rPr lang="fr-FR" sz="4800" dirty="0"/>
                  <a:t>et de sens contraires</a:t>
                </a:r>
              </a:p>
              <a:p>
                <a:pPr marL="0" indent="0" algn="ctr">
                  <a:buNone/>
                </a:pPr>
                <a:r>
                  <a:rPr lang="fr-FR" sz="4800" dirty="0"/>
                  <a:t>alors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800" b="0" i="0" smtClean="0">
                            <a:latin typeface="Cambria Math"/>
                          </a:rPr>
                          <m:t>OA</m:t>
                        </m:r>
                      </m:e>
                    </m:acc>
                    <m:r>
                      <a:rPr lang="fr-FR" sz="4800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800" b="0" i="0" smtClean="0">
                            <a:latin typeface="Cambria Math"/>
                          </a:rPr>
                          <m:t>OB</m:t>
                        </m:r>
                      </m:e>
                    </m:acc>
                    <m:r>
                      <a:rPr lang="fr-FR" sz="4800" b="0" i="0" smtClean="0">
                        <a:latin typeface="Cambria Math"/>
                      </a:rPr>
                      <m:t>=−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/>
                      </a:rPr>
                      <m:t>OA</m:t>
                    </m:r>
                    <m:r>
                      <a:rPr lang="fr-FR" sz="4800" b="0" i="0" smtClean="0">
                        <a:latin typeface="Cambria Math"/>
                        <a:ea typeface="Cambria Math"/>
                      </a:rPr>
                      <m:t>×</m:t>
                    </m:r>
                    <m:r>
                      <m:rPr>
                        <m:sty m:val="p"/>
                      </m:rPr>
                      <a:rPr lang="fr-FR" sz="4800" b="0" i="0" smtClean="0">
                        <a:latin typeface="Cambria Math"/>
                        <a:ea typeface="Cambria Math"/>
                      </a:rPr>
                      <m:t>OB</m:t>
                    </m:r>
                    <m:r>
                      <a:rPr lang="fr-FR" sz="4800" b="0" i="0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8049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Le vecteur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</a:rPr>
                          <m:t>1 ;3</m:t>
                        </m:r>
                      </m:e>
                    </m:d>
                  </m:oMath>
                </a14:m>
                <a:r>
                  <a:rPr lang="fr-FR" sz="4800" dirty="0"/>
                  <a:t> est normal</a:t>
                </a:r>
              </a:p>
              <a:p>
                <a:pPr marL="0" indent="0" algn="ctr">
                  <a:buNone/>
                </a:pPr>
                <a:r>
                  <a:rPr lang="fr-FR" sz="4800" dirty="0"/>
                  <a:t>à la droite d’équation </a:t>
                </a:r>
                <a:endParaRPr lang="fr-FR" sz="4800" b="0" i="1" dirty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𝑥</m:t>
                    </m:r>
                    <m:r>
                      <a:rPr lang="fr-FR" sz="4800" b="0" i="1" smtClean="0">
                        <a:latin typeface="Cambria Math"/>
                      </a:rPr>
                      <m:t>+3</m:t>
                    </m:r>
                    <m:r>
                      <a:rPr lang="fr-FR" sz="4800" b="0" i="1" smtClean="0">
                        <a:latin typeface="Cambria Math"/>
                      </a:rPr>
                      <m:t>𝑦</m:t>
                    </m:r>
                    <m:r>
                      <a:rPr lang="fr-FR" sz="4800" b="0" i="1" smtClean="0">
                        <a:latin typeface="Cambria Math"/>
                      </a:rPr>
                      <m:t>−5=0.</m:t>
                    </m:r>
                  </m:oMath>
                </a14:m>
                <a:r>
                  <a:rPr lang="fr-FR" sz="4800" dirty="0"/>
                  <a:t> 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0237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Si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</a:rPr>
                          <m:t>3 ;</m:t>
                        </m:r>
                        <m:f>
                          <m:fPr>
                            <m:ctrlPr>
                              <a:rPr lang="fr-FR" sz="48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4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fr-FR" sz="48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fr-FR" sz="4800" b="0" i="1" smtClean="0">
                        <a:latin typeface="Cambria Math"/>
                      </a:rPr>
                      <m:t>  </m:t>
                    </m:r>
                  </m:oMath>
                </a14:m>
                <a:r>
                  <a:rPr lang="fr-FR" sz="4800" dirty="0"/>
                  <a:t>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4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4800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fr-FR" sz="4800" b="0" i="1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  <m:r>
                          <a:rPr lang="fr-FR" sz="4800" b="0" i="1" smtClean="0">
                            <a:latin typeface="Cambria Math"/>
                          </a:rPr>
                          <m:t> ;−2</m:t>
                        </m:r>
                      </m:e>
                    </m:d>
                    <m:r>
                      <a:rPr lang="fr-FR" sz="4800" b="0" i="1" smtClean="0">
                        <a:latin typeface="Cambria Math"/>
                      </a:rPr>
                      <m:t> </m:t>
                    </m:r>
                  </m:oMath>
                </a14:m>
                <a:endParaRPr lang="fr-FR" sz="4800" b="0" dirty="0"/>
              </a:p>
              <a:p>
                <a:pPr marL="0" indent="0" algn="ctr">
                  <a:buNone/>
                </a:pPr>
                <a:r>
                  <a:rPr lang="fr-FR" sz="4800" dirty="0"/>
                  <a:t>alors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48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fr-FR" sz="4800" b="0" i="1" smtClean="0">
                            <a:latin typeface="Cambria Math"/>
                          </a:rPr>
                          <m:t>6</m:t>
                        </m:r>
                      </m:den>
                    </m:f>
                  </m:oMath>
                </a14:m>
                <a:r>
                  <a:rPr lang="fr-FR" sz="4800" dirty="0"/>
                  <a:t>.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84390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2400" dirty="0"/>
              </a:p>
              <a:p>
                <a:pPr marL="0" indent="0" algn="ctr">
                  <a:buNone/>
                </a:pPr>
                <a:r>
                  <a:rPr lang="fr-FR" sz="4800" dirty="0"/>
                  <a:t>La droite d’équation </a:t>
                </a:r>
                <a:endParaRPr lang="fr-FR" sz="4800" b="0" i="1" dirty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latin typeface="Cambria Math"/>
                        </a:rPr>
                        <m:t>𝑦</m:t>
                      </m:r>
                      <m:r>
                        <a:rPr lang="fr-FR" sz="4800" b="0" i="1" smtClean="0">
                          <a:latin typeface="Cambria Math"/>
                        </a:rPr>
                        <m:t>=5</m:t>
                      </m:r>
                      <m:r>
                        <a:rPr lang="fr-FR" sz="4800" b="0" i="1" smtClean="0">
                          <a:latin typeface="Cambria Math"/>
                        </a:rPr>
                        <m:t>𝑥</m:t>
                      </m:r>
                      <m:r>
                        <a:rPr lang="fr-FR" sz="4800" b="0" i="1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fr-FR" sz="4800" b="0" dirty="0"/>
              </a:p>
              <a:p>
                <a:pPr marL="0" indent="0" algn="ctr">
                  <a:buNone/>
                </a:pPr>
                <a:r>
                  <a:rPr lang="fr-FR" sz="4800" dirty="0"/>
                  <a:t>admet le vecteur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</a:rPr>
                          <m:t>5 ;1</m:t>
                        </m:r>
                      </m:e>
                    </m:d>
                  </m:oMath>
                </a14:m>
                <a:endParaRPr lang="fr-FR" sz="4800" b="0" dirty="0"/>
              </a:p>
              <a:p>
                <a:pPr marL="0" indent="0" algn="ctr">
                  <a:buNone/>
                </a:pPr>
                <a:r>
                  <a:rPr lang="fr-FR" sz="4800" dirty="0"/>
                  <a:t>comme vecteur directeur.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4752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endParaRPr lang="fr-FR" sz="2400" dirty="0"/>
              </a:p>
              <a:p>
                <a:pPr marL="0" indent="0" algn="ctr">
                  <a:buNone/>
                </a:pPr>
                <a:r>
                  <a:rPr lang="fr-FR" sz="4800" dirty="0"/>
                  <a:t>La droite d’équation </a:t>
                </a:r>
                <a:endParaRPr lang="fr-FR" sz="4800" b="0" i="1" dirty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4800" b="0" i="1" smtClean="0">
                          <a:latin typeface="Cambria Math"/>
                        </a:rPr>
                        <m:t>𝑦</m:t>
                      </m:r>
                      <m:r>
                        <a:rPr lang="fr-FR" sz="4800" b="0" i="1" smtClean="0">
                          <a:latin typeface="Cambria Math"/>
                        </a:rPr>
                        <m:t>=5</m:t>
                      </m:r>
                      <m:r>
                        <a:rPr lang="fr-FR" sz="4800" b="0" i="1" smtClean="0">
                          <a:latin typeface="Cambria Math"/>
                        </a:rPr>
                        <m:t>𝑥</m:t>
                      </m:r>
                      <m:r>
                        <a:rPr lang="fr-FR" sz="4800" b="0" i="1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fr-FR" sz="4800" b="0" dirty="0"/>
              </a:p>
              <a:p>
                <a:pPr marL="0" indent="0" algn="ctr">
                  <a:buNone/>
                </a:pPr>
                <a:r>
                  <a:rPr lang="fr-FR" sz="4800" dirty="0"/>
                  <a:t>admet le vecteur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𝑛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</a:rPr>
                          <m:t>5 ;1</m:t>
                        </m:r>
                      </m:e>
                    </m:d>
                  </m:oMath>
                </a14:m>
                <a:endParaRPr lang="fr-FR" sz="4800" b="0" dirty="0"/>
              </a:p>
              <a:p>
                <a:pPr marL="0" indent="0" algn="ctr">
                  <a:buNone/>
                </a:pPr>
                <a:r>
                  <a:rPr lang="fr-FR" sz="4800" dirty="0"/>
                  <a:t>comme vecteur normal.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016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/>
          </p:cNvSpPr>
          <p:nvPr/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5400" b="1" dirty="0">
                <a:solidFill>
                  <a:srgbClr val="FF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4800" dirty="0"/>
              </a:p>
              <a:p>
                <a:pPr marL="0" indent="0" algn="ctr">
                  <a:buNone/>
                </a:pPr>
                <a:r>
                  <a:rPr lang="fr-FR" sz="4800" dirty="0"/>
                  <a:t>Il n’existe pas de réel </a:t>
                </a:r>
                <a14:m>
                  <m:oMath xmlns:m="http://schemas.openxmlformats.org/officeDocument/2006/math">
                    <m:r>
                      <a:rPr lang="fr-FR" sz="48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fr-FR" sz="4800" dirty="0"/>
                  <a:t> tel que</a:t>
                </a:r>
              </a:p>
              <a:p>
                <a:pPr marL="0" indent="0" algn="ctr">
                  <a:buNone/>
                </a:pPr>
                <a:r>
                  <a:rPr lang="fr-FR" sz="4800" dirty="0"/>
                  <a:t>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𝑢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</a:rPr>
                          <m:t>−4 ;2</m:t>
                        </m:r>
                      </m:e>
                    </m:d>
                    <m:r>
                      <a:rPr lang="fr-FR" sz="4800" b="0" i="1" smtClean="0">
                        <a:latin typeface="Cambria Math"/>
                      </a:rPr>
                      <m:t>  </m:t>
                    </m:r>
                  </m:oMath>
                </a14:m>
                <a:r>
                  <a:rPr lang="fr-FR" sz="4800" dirty="0"/>
                  <a:t>et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FR" sz="4800" b="0" i="1" smtClean="0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fr-FR" sz="4800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sz="4800" b="0" i="1" smtClean="0">
                            <a:latin typeface="Cambria Math"/>
                          </a:rPr>
                          <m:t>3 ;</m:t>
                        </m:r>
                        <m:r>
                          <a:rPr lang="fr-FR" sz="4800" b="0" i="1" smtClean="0">
                            <a:latin typeface="Cambria Math"/>
                          </a:rPr>
                          <m:t>𝑥</m:t>
                        </m:r>
                      </m:e>
                    </m:d>
                  </m:oMath>
                </a14:m>
                <a:endParaRPr lang="fr-FR" sz="4800" b="0" dirty="0"/>
              </a:p>
              <a:p>
                <a:pPr marL="0" indent="0" algn="ctr">
                  <a:buNone/>
                </a:pPr>
                <a:r>
                  <a:rPr lang="fr-FR" sz="4800" b="0" dirty="0"/>
                  <a:t>soient orthogonaux.</a:t>
                </a:r>
              </a:p>
            </p:txBody>
          </p:sp>
        </mc:Choice>
        <mc:Fallback xmlns="">
          <p:sp>
            <p:nvSpPr>
              <p:cNvPr id="5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49280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625</Words>
  <Application>Microsoft Office PowerPoint</Application>
  <PresentationFormat>Affichage à l'écran (4:3)</PresentationFormat>
  <Paragraphs>147</Paragraphs>
  <Slides>24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Cambria</vt:lpstr>
      <vt:lpstr>Cambria Math</vt:lpstr>
      <vt:lpstr>Georgia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auderi</dc:creator>
  <cp:lastModifiedBy>JC</cp:lastModifiedBy>
  <cp:revision>63</cp:revision>
  <dcterms:created xsi:type="dcterms:W3CDTF">2017-07-12T08:41:42Z</dcterms:created>
  <dcterms:modified xsi:type="dcterms:W3CDTF">2021-08-15T13:39:32Z</dcterms:modified>
</cp:coreProperties>
</file>